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</p:sldIdLst>
  <p:sldSz cx="12192000" cy="6858000"/>
  <p:notesSz cx="7104063" cy="10234613"/>
  <p:defaultTextStyle>
    <a:defPPr>
      <a:defRPr lang="it-IT"/>
    </a:defPPr>
    <a:lvl1pPr marL="0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3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8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5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81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8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4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D9D757-C222-D049-EAA8-10022436A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E8F83A8-0A01-711D-243F-F50454CC5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9C8D3B-0905-41BD-05CA-D915D538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38D1DC-0AB5-7F56-BC95-6B8D1FBF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73ED5F-2FE8-C98D-7A7E-102DBCEC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42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8D252-19B9-CFCE-9E23-D8AFF184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859DF6-E02C-B636-8876-E8A913DCD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92B7F0-4BC0-359D-E77C-EFBA0337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BEDD17-9B9A-AC63-A2B5-F0947BA5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772CE0-92B1-5914-62C4-FEF5E1390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46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F87368-B938-9491-5BEB-A14F8EF01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899" cy="58118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C17095-DDD3-DACE-D66F-3B113C4F6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F2E876-CBAF-CF56-198D-F4737867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E9ACF5-E9B9-AA7E-C178-AB7C0195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9DD92F-CB69-1C75-CBA1-246B7F9F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6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6AB566-FEA3-CE93-0063-4CC8E4C9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F57968-46FD-748B-9047-63FB2A253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1A9254-E4FA-A66E-71AE-7B9E4244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FAAA1E-121F-453B-1386-D96A6FB1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ED6940-2D57-9F51-3D2E-84D9E071C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83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BB862-57E3-9865-366A-A3AE0AD4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07789C-26AB-A8DA-3767-4C2A19D49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A76896-1A37-695A-D970-B16B1B17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9A0AA0-F56E-02EE-FF3D-F914370C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647C26-DB36-5810-EE28-0BB91657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21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1A3D0-7724-9885-63D7-7D0D9014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093B9-A436-7446-38BF-0BD63D98A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DC7FAE-0D72-19E8-4F28-BB2D8C0D9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A5AF77-4AA6-3076-46C7-035122F9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D48BBA-1EB2-B6ED-FB30-D928FEA8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98D0E3-A04B-494F-DDB1-797CFAF0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47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FB973C-3FED-047C-FFE6-BC64297A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8"/>
            <a:ext cx="10515601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D891DC-08CD-1BCF-1329-4135148AD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ACFA95-2072-175E-2938-C2186F14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3F9CDDD-FF66-88F1-5C3F-4090D6A2B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6B4685F-D4A8-384B-00B4-B888874AA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9E2144-8CD9-F51A-08B3-839A3D62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2A23BE-FD08-88D9-6AAF-959CDC4B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360F990-E6AF-D05A-C643-70884C46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16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A1930-5B44-2A21-753D-59FC7E16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68EA3B7-5C8E-A311-CD29-BC4A6143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0B2358A-156C-0879-4096-41FFED2E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2EF588-B540-CFC5-C2BF-A95D5F65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12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0BEA6FB-E076-1EAE-37F2-3E3E29AE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B87EB7-0584-BF96-8D56-72CC2668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C41B60-5D17-2723-1A14-0BF5AA06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13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92DB6-6EA9-771E-01D1-8C1BDA12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9D8EBE-59CD-6E24-F622-1F0C9EF57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62406B-8FA1-FEB9-F6EF-DA8BE78C6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E449BE-BFC7-6E97-D567-E7268877B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DB9467-862A-BECD-7D8A-D9050093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B353BC-A1F3-9986-CC4B-3056EC91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62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574EA-027C-1574-124D-AB2D41A1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7B85D4-89AA-4755-FD44-BF7B8AEDB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15D482-94F1-6669-9DF7-9CD4B185E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DA744C-AE01-DCD2-32F7-E1A5D97D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555BF8-FED5-ECDA-F2FD-5DB5FEF0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A2DB1B-C814-8AD3-9A99-FDFD1E07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71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1E27240-F331-13A4-A569-837EB741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F4EF93-04AF-EE24-7C22-330A45635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FA5BC0-FDD9-019B-CA43-A99FDC183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95D4B-7906-44E9-A2CB-49AAFE4D078B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9621F0-B2E4-3281-DC6F-4F1FD915E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13037F-B95C-EC36-3777-D4511F068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724C-ED7E-4E25-8E99-D43BE010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9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2000" t="3000" r="2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E28810-AA87-42DC-8A4F-AB6CC09025FA}"/>
              </a:ext>
            </a:extLst>
          </p:cNvPr>
          <p:cNvSpPr txBox="1"/>
          <p:nvPr/>
        </p:nvSpPr>
        <p:spPr>
          <a:xfrm>
            <a:off x="6544559" y="5890997"/>
            <a:ext cx="6094428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realizzato in </a:t>
            </a:r>
            <a:r>
              <a:rPr lang="it-IT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collaborazione</a:t>
            </a:r>
            <a:r>
              <a:rPr lang="it-IT" sz="1800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Gruppo </a:t>
            </a:r>
            <a:r>
              <a:rPr lang="it-IT" sz="1800" b="1" i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Giachello</a:t>
            </a:r>
            <a:endParaRPr lang="it-IT" sz="1800" b="1" i="1" u="sng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presentato da Tibaldi Valerio</a:t>
            </a:r>
          </a:p>
        </p:txBody>
      </p:sp>
    </p:spTree>
    <p:extLst>
      <p:ext uri="{BB962C8B-B14F-4D97-AF65-F5344CB8AC3E}">
        <p14:creationId xmlns:p14="http://schemas.microsoft.com/office/powerpoint/2010/main" val="21391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71A1B-A9ED-465D-9943-E33CB05ED1C0}"/>
              </a:ext>
            </a:extLst>
          </p:cNvPr>
          <p:cNvSpPr txBox="1"/>
          <p:nvPr/>
        </p:nvSpPr>
        <p:spPr>
          <a:xfrm>
            <a:off x="2356701" y="1156228"/>
            <a:ext cx="2278708" cy="56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1985</a:t>
            </a:r>
            <a:endParaRPr lang="it-IT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37A6FC-8E85-61DA-A48C-3D4005F44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2" y="2868106"/>
            <a:ext cx="5634759" cy="38542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7E10EC-9C47-31DA-E7D5-0857D2866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7" y="869732"/>
            <a:ext cx="5917381" cy="3987636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760B4B-48CC-F182-B2C0-FF3F0C9A4A21}"/>
              </a:ext>
            </a:extLst>
          </p:cNvPr>
          <p:cNvSpPr txBox="1"/>
          <p:nvPr/>
        </p:nvSpPr>
        <p:spPr>
          <a:xfrm>
            <a:off x="122549" y="167637"/>
            <a:ext cx="8814060" cy="56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Creazione del Gruppo Storico “Real Borgo di Pollenzo”</a:t>
            </a:r>
            <a:endParaRPr lang="it-IT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4B55E4-936F-B70A-993A-D772B35C8DD3}"/>
              </a:ext>
            </a:extLst>
          </p:cNvPr>
          <p:cNvSpPr txBox="1"/>
          <p:nvPr/>
        </p:nvSpPr>
        <p:spPr>
          <a:xfrm>
            <a:off x="1841370" y="681714"/>
            <a:ext cx="10350630" cy="1851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Associazione Turistica Pro loco “LA TORRE” Pollenzo</a:t>
            </a:r>
            <a:endParaRPr lang="it-I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Anno 1986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F5CBAF-0FDD-CA40-8163-3A40A7C3E254}"/>
              </a:ext>
            </a:extLst>
          </p:cNvPr>
          <p:cNvSpPr txBox="1"/>
          <p:nvPr/>
        </p:nvSpPr>
        <p:spPr>
          <a:xfrm>
            <a:off x="182669" y="401472"/>
            <a:ext cx="409415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Fondazione della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00DEDE7-99A6-3F68-D357-0DE5E7568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" y="2097734"/>
            <a:ext cx="74961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3D1ABE-DBD2-4376-487D-1FF4077E585A}"/>
              </a:ext>
            </a:extLst>
          </p:cNvPr>
          <p:cNvSpPr txBox="1"/>
          <p:nvPr/>
        </p:nvSpPr>
        <p:spPr>
          <a:xfrm>
            <a:off x="-320513" y="1153228"/>
            <a:ext cx="5297865" cy="386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inserito nella Lista dei siti seriali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 Residenze Reali dall’UNESCO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quale Patrimonio Mondiale dell’Umanità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1997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Apposizione della targa UNESCO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2001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A050C2-49F2-5611-B147-B04F14896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2" y="1823311"/>
            <a:ext cx="6987631" cy="490842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BC0657-7B9A-ACF3-6867-D5BB8371A31C}"/>
              </a:ext>
            </a:extLst>
          </p:cNvPr>
          <p:cNvSpPr txBox="1"/>
          <p:nvPr/>
        </p:nvSpPr>
        <p:spPr>
          <a:xfrm>
            <a:off x="259881" y="331674"/>
            <a:ext cx="3288367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Castello di Pollenzo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392D8E-6732-2B1D-F845-0BC2C4FF525C}"/>
              </a:ext>
            </a:extLst>
          </p:cNvPr>
          <p:cNvSpPr txBox="1"/>
          <p:nvPr/>
        </p:nvSpPr>
        <p:spPr>
          <a:xfrm>
            <a:off x="3629709" y="1439308"/>
            <a:ext cx="7418896" cy="222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1600 anni dalla storica Battaglia tra Alarico,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 dei Goti ed il generale Flavio Stilicone,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comandate dell’esercito romano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402 d.C.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9840D1-89BA-D4A2-370E-0E36E5C8EACD}"/>
              </a:ext>
            </a:extLst>
          </p:cNvPr>
          <p:cNvSpPr txBox="1"/>
          <p:nvPr/>
        </p:nvSpPr>
        <p:spPr>
          <a:xfrm>
            <a:off x="4111432" y="474681"/>
            <a:ext cx="609442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Progetto</a:t>
            </a: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Pollentia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2002”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F1F93A-7F1E-A162-D7D0-9764658F2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9" y="143576"/>
            <a:ext cx="2700000" cy="360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740C6A4-BD6E-D786-CD35-08F8A250F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3852969"/>
            <a:ext cx="4505521" cy="288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23DF531-576F-ECFC-A432-C5C3C68B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57" y="3852969"/>
            <a:ext cx="463343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811709-75C6-32B1-83B0-7E94AED53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9" y="192137"/>
            <a:ext cx="3840000" cy="30742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B51495-BE03-A052-8D30-FCA9B77D8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60" y="192137"/>
            <a:ext cx="3840000" cy="30742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430815-8A68-114E-57AF-32BE97F14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12" y="192136"/>
            <a:ext cx="3840000" cy="30742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1703E23-BBC7-66C0-FF25-C6E0E03D7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9" y="3591612"/>
            <a:ext cx="3840000" cy="30742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7D0B32C-9C06-6D17-089E-AE4AFBEF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60" y="3591612"/>
            <a:ext cx="3840000" cy="30742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C3E3B67-F64A-1DD1-25C0-7E14D81358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10092"/>
          <a:stretch/>
        </p:blipFill>
        <p:spPr>
          <a:xfrm>
            <a:off x="8173412" y="3591612"/>
            <a:ext cx="3840000" cy="30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8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8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8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379928-0A3B-6197-BDE8-EDF7240D42AB}"/>
              </a:ext>
            </a:extLst>
          </p:cNvPr>
          <p:cNvSpPr txBox="1"/>
          <p:nvPr/>
        </p:nvSpPr>
        <p:spPr>
          <a:xfrm>
            <a:off x="4284557" y="584102"/>
            <a:ext cx="7907443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12" algn="ctr">
              <a:lnSpc>
                <a:spcPct val="107000"/>
              </a:lnSpc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Università degli Studi di Scienze Gastronomiche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12" algn="ctr">
              <a:lnSpc>
                <a:spcPct val="107000"/>
              </a:lnSpc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Banca del Vino </a:t>
            </a:r>
          </a:p>
          <a:p>
            <a:pPr marL="457212" algn="ctr">
              <a:lnSpc>
                <a:spcPct val="107000"/>
              </a:lnSpc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Albergo dell’Agenzia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7197BB-8D3F-0B07-EDA9-F37A65C60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" y="1225485"/>
            <a:ext cx="4722682" cy="5414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AEBC56F-3EA8-E692-5BE9-C7F48013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57" y="2319885"/>
            <a:ext cx="6679131" cy="432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51C6A7-68C5-9A50-D7BC-705EB6F10ADB}"/>
              </a:ext>
            </a:extLst>
          </p:cNvPr>
          <p:cNvSpPr txBox="1"/>
          <p:nvPr/>
        </p:nvSpPr>
        <p:spPr>
          <a:xfrm>
            <a:off x="-287486" y="130915"/>
            <a:ext cx="554764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12" algn="ctr">
              <a:lnSpc>
                <a:spcPct val="107000"/>
              </a:lnSpc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Nasce l’Agenzia di Pollenzo S.p.A.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A251A-759A-61A8-1427-FD989EDC6485}"/>
              </a:ext>
            </a:extLst>
          </p:cNvPr>
          <p:cNvSpPr txBox="1"/>
          <p:nvPr/>
        </p:nvSpPr>
        <p:spPr>
          <a:xfrm>
            <a:off x="544727" y="602770"/>
            <a:ext cx="2910743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12"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2004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DF90E2-8CF3-196E-93F2-7F485868B6E7}"/>
              </a:ext>
            </a:extLst>
          </p:cNvPr>
          <p:cNvSpPr txBox="1"/>
          <p:nvPr/>
        </p:nvSpPr>
        <p:spPr>
          <a:xfrm>
            <a:off x="3087181" y="1530748"/>
            <a:ext cx="6096000" cy="56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1887 – 2012               125 anni</a:t>
            </a:r>
            <a:endParaRPr lang="it-IT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85E176-82E5-6D56-5B4D-15D7048A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2276287"/>
            <a:ext cx="6013062" cy="44559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06ECE1-D14B-BBFC-A3EF-E39AE2C5F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84" y="2276287"/>
            <a:ext cx="5602990" cy="44559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8BE6F7-3AC3-5080-CF02-53B2B035E3CD}"/>
              </a:ext>
            </a:extLst>
          </p:cNvPr>
          <p:cNvSpPr txBox="1"/>
          <p:nvPr/>
        </p:nvSpPr>
        <p:spPr>
          <a:xfrm>
            <a:off x="2639505" y="291227"/>
            <a:ext cx="7409468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Società di Mutuo Soccorso e Previdenza di Pollenzo</a:t>
            </a:r>
            <a:endParaRPr lang="it-IT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478668-842F-287C-0AA9-9892747BB209}"/>
              </a:ext>
            </a:extLst>
          </p:cNvPr>
          <p:cNvSpPr txBox="1"/>
          <p:nvPr/>
        </p:nvSpPr>
        <p:spPr>
          <a:xfrm>
            <a:off x="442659" y="1370321"/>
            <a:ext cx="3525624" cy="1267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2013 – 2023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anni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0D6300-AE30-4F5E-EAE6-810E2DA2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2" y="961534"/>
            <a:ext cx="7502031" cy="56388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B64BB5-2230-FFAF-5CD5-7C36C4BC435E}"/>
              </a:ext>
            </a:extLst>
          </p:cNvPr>
          <p:cNvSpPr txBox="1"/>
          <p:nvPr/>
        </p:nvSpPr>
        <p:spPr>
          <a:xfrm>
            <a:off x="0" y="223089"/>
            <a:ext cx="5756636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Fondazione del Club per l’UNESCO di Pollenzo ODV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59581B-A460-A5A6-B7C4-9E731CAEFC4A}"/>
              </a:ext>
            </a:extLst>
          </p:cNvPr>
          <p:cNvSpPr txBox="1"/>
          <p:nvPr/>
        </p:nvSpPr>
        <p:spPr>
          <a:xfrm>
            <a:off x="586045" y="867963"/>
            <a:ext cx="5004050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dell’Associazione Turistica Pro Loco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 TORRE” Pollenzo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2018 ad oggi…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Inizia il decadimento culturale…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FBB1BA-3FE9-1A2D-3272-71C89FBE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3" y="2811457"/>
            <a:ext cx="5691352" cy="39661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CAC197F-2AE4-A630-6AFE-92A222217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2137"/>
            <a:ext cx="5998329" cy="57338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B111D5-DBA8-C8AD-0963-2083E4E8C2E9}"/>
              </a:ext>
            </a:extLst>
          </p:cNvPr>
          <p:cNvSpPr txBox="1"/>
          <p:nvPr/>
        </p:nvSpPr>
        <p:spPr>
          <a:xfrm>
            <a:off x="-401349" y="184813"/>
            <a:ext cx="609442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Nuovo Consiglio di Amministrazione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2000" t="3000" r="2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09CDB9-2A7A-FCE3-3DEC-12AC969EE3F9}"/>
              </a:ext>
            </a:extLst>
          </p:cNvPr>
          <p:cNvSpPr txBox="1"/>
          <p:nvPr/>
        </p:nvSpPr>
        <p:spPr>
          <a:xfrm>
            <a:off x="2108466" y="1998485"/>
            <a:ext cx="8788919" cy="2582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Preambolo dell’Atto costitutivo dell’UNESCO recita: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“Poiché le guerre hanno origine nella mente degli uomini, è nello stesso spirito degli uomini che si debbono innalzare le difese della pace”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EF915C-02FE-5479-6B38-69911C24D367}"/>
              </a:ext>
            </a:extLst>
          </p:cNvPr>
          <p:cNvSpPr txBox="1"/>
          <p:nvPr/>
        </p:nvSpPr>
        <p:spPr>
          <a:xfrm>
            <a:off x="6570484" y="5760541"/>
            <a:ext cx="5621516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realizzato in collaborazione con Gruppo </a:t>
            </a:r>
            <a:r>
              <a:rPr lang="it-IT" sz="2000" b="1" i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Giachello</a:t>
            </a:r>
            <a:endParaRPr lang="it-IT" sz="2000" b="1" i="1" u="sng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presentato da Tibaldi Valerio</a:t>
            </a:r>
          </a:p>
        </p:txBody>
      </p:sp>
    </p:spTree>
    <p:extLst>
      <p:ext uri="{BB962C8B-B14F-4D97-AF65-F5344CB8AC3E}">
        <p14:creationId xmlns:p14="http://schemas.microsoft.com/office/powerpoint/2010/main" val="5916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9F0FB2-7917-D12D-F83D-19561CA5362C}"/>
              </a:ext>
            </a:extLst>
          </p:cNvPr>
          <p:cNvSpPr txBox="1"/>
          <p:nvPr/>
        </p:nvSpPr>
        <p:spPr>
          <a:xfrm>
            <a:off x="347598" y="2923237"/>
            <a:ext cx="11349597" cy="253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it-IT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sogno romantico del re, visto dagli occhi di un bambino.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it-IT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Valorizzazione e promozione delle risorse culturali e turistiche dei piccoli centri</a:t>
            </a:r>
            <a:endParaRPr lang="it-IT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9EFC10-BF03-20D8-86DF-33E3819A7036}"/>
              </a:ext>
            </a:extLst>
          </p:cNvPr>
          <p:cNvSpPr txBox="1"/>
          <p:nvPr/>
        </p:nvSpPr>
        <p:spPr>
          <a:xfrm>
            <a:off x="979805" y="1229186"/>
            <a:ext cx="6094603" cy="957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5501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Pollenzo:</a:t>
            </a:r>
            <a:r>
              <a:rPr lang="it-IT" sz="135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143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FAC79F-29D0-03D2-04FD-CA3C0D392DD6}"/>
              </a:ext>
            </a:extLst>
          </p:cNvPr>
          <p:cNvSpPr txBox="1"/>
          <p:nvPr/>
        </p:nvSpPr>
        <p:spPr>
          <a:xfrm>
            <a:off x="1694582" y="2710959"/>
            <a:ext cx="9437615" cy="2566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799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“Poiché le guerre hanno origine nella mente degli uomini, è nello stesso spirito degli uomini che si debbono innalzare le difese della pace”</a:t>
            </a:r>
            <a:endParaRPr lang="it-IT" sz="3799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18C922-4546-374B-7599-02150ECD8945}"/>
              </a:ext>
            </a:extLst>
          </p:cNvPr>
          <p:cNvSpPr txBox="1"/>
          <p:nvPr/>
        </p:nvSpPr>
        <p:spPr>
          <a:xfrm>
            <a:off x="442870" y="1218876"/>
            <a:ext cx="11628891" cy="721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1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Preambolo dell’Atto costitutivo dell’UNESCO recita:</a:t>
            </a:r>
          </a:p>
        </p:txBody>
      </p:sp>
    </p:spTree>
    <p:extLst>
      <p:ext uri="{BB962C8B-B14F-4D97-AF65-F5344CB8AC3E}">
        <p14:creationId xmlns:p14="http://schemas.microsoft.com/office/powerpoint/2010/main" val="32082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F032F00C-91CA-3434-A76E-CD2CB14D8E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4" r="5164"/>
          <a:stretch>
            <a:fillRect/>
          </a:stretch>
        </p:blipFill>
        <p:spPr>
          <a:xfrm>
            <a:off x="7440279" y="135471"/>
            <a:ext cx="4631478" cy="446565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E39B94-C013-2CC0-A9AF-63C52C89E129}"/>
              </a:ext>
            </a:extLst>
          </p:cNvPr>
          <p:cNvSpPr txBox="1"/>
          <p:nvPr/>
        </p:nvSpPr>
        <p:spPr>
          <a:xfrm>
            <a:off x="4667003" y="4601123"/>
            <a:ext cx="7691047" cy="200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49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marzo 1965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49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.. dal Molino di Verduno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49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alla Real Villeggiatura di Pollenzo…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05FC070-3A0D-7F0D-E8C7-28BC44343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3" y="1619392"/>
            <a:ext cx="4159526" cy="509329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EC5FE5-3314-10B5-F24A-3940899C5865}"/>
              </a:ext>
            </a:extLst>
          </p:cNvPr>
          <p:cNvSpPr txBox="1"/>
          <p:nvPr/>
        </p:nvSpPr>
        <p:spPr>
          <a:xfrm>
            <a:off x="801808" y="275280"/>
            <a:ext cx="622463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scelta può condizionare la nostra vita…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E48C10-5F93-33C8-51F0-D53B9064E85A}"/>
              </a:ext>
            </a:extLst>
          </p:cNvPr>
          <p:cNvSpPr txBox="1"/>
          <p:nvPr/>
        </p:nvSpPr>
        <p:spPr>
          <a:xfrm>
            <a:off x="-1448789" y="4542436"/>
            <a:ext cx="8253350" cy="184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12" algn="ctr">
              <a:lnSpc>
                <a:spcPct val="107000"/>
              </a:lnSpc>
            </a:pPr>
            <a:r>
              <a:rPr lang="it-IT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Comitato di Frazione di </a:t>
            </a:r>
            <a:r>
              <a:rPr lang="it-IT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Pollenzo</a:t>
            </a:r>
            <a:r>
              <a:rPr lang="it-IT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12" algn="ctr">
              <a:lnSpc>
                <a:spcPct val="107000"/>
              </a:lnSpc>
            </a:pPr>
            <a:r>
              <a:rPr lang="it-IT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1975</a:t>
            </a:r>
            <a:endParaRPr lang="it-IT" sz="3300" dirty="0"/>
          </a:p>
          <a:p>
            <a:pPr marL="457212" algn="ctr">
              <a:lnSpc>
                <a:spcPct val="107000"/>
              </a:lnSpc>
            </a:pPr>
            <a:endParaRPr lang="it-IT" sz="3799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F3CAE3-EE83-D1BA-7963-B48954D35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5" y="133713"/>
            <a:ext cx="5834124" cy="38821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35CC128-4B94-AFAB-FE4F-D36E7DD4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58" y="2790335"/>
            <a:ext cx="5960166" cy="39586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A42891-7CE8-0951-6143-C1C1DD9696E3}"/>
              </a:ext>
            </a:extLst>
          </p:cNvPr>
          <p:cNvSpPr txBox="1"/>
          <p:nvPr/>
        </p:nvSpPr>
        <p:spPr>
          <a:xfrm>
            <a:off x="6545126" y="1474602"/>
            <a:ext cx="6157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Rappresentante dei giovani </a:t>
            </a:r>
            <a:endParaRPr lang="it-IT" sz="33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0658C2-85BF-D403-7A66-4BA8A620C8E1}"/>
              </a:ext>
            </a:extLst>
          </p:cNvPr>
          <p:cNvSpPr txBox="1"/>
          <p:nvPr/>
        </p:nvSpPr>
        <p:spPr>
          <a:xfrm>
            <a:off x="1179374" y="819800"/>
            <a:ext cx="5973640" cy="1790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Società di </a:t>
            </a: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Mutuo Soccorso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Previdenza di Pollenzo</a:t>
            </a:r>
            <a:endParaRPr lang="it-IT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Fondata nel 1887</a:t>
            </a:r>
            <a:endParaRPr lang="it-IT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0E9758-BB09-8373-D52F-7C01D8D8A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0" y="2834578"/>
            <a:ext cx="5759966" cy="39041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F1DC39F-0254-B723-EA05-8247BFCCB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9" y="3038712"/>
            <a:ext cx="4711640" cy="36413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95331F5-BEBA-D759-F4AA-13C80A8CF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784" y="102297"/>
            <a:ext cx="3748015" cy="28110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73103D-F020-D61A-948E-0DF47AF7B4CD}"/>
              </a:ext>
            </a:extLst>
          </p:cNvPr>
          <p:cNvSpPr txBox="1"/>
          <p:nvPr/>
        </p:nvSpPr>
        <p:spPr>
          <a:xfrm>
            <a:off x="207201" y="176739"/>
            <a:ext cx="2254545" cy="64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Segretario</a:t>
            </a:r>
            <a:endParaRPr lang="it-IT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6D7909-070F-4FF6-6808-9D9512133101}"/>
              </a:ext>
            </a:extLst>
          </p:cNvPr>
          <p:cNvSpPr txBox="1"/>
          <p:nvPr/>
        </p:nvSpPr>
        <p:spPr>
          <a:xfrm>
            <a:off x="1496670" y="1338981"/>
            <a:ext cx="241326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1980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890E83-E213-2DF9-49DD-2BACF220F53C}"/>
              </a:ext>
            </a:extLst>
          </p:cNvPr>
          <p:cNvSpPr txBox="1"/>
          <p:nvPr/>
        </p:nvSpPr>
        <p:spPr>
          <a:xfrm>
            <a:off x="280613" y="345055"/>
            <a:ext cx="484537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Apertura del Centro d’incontro comunale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B19FC9-8995-D1ED-DF17-010608472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2047" y="523467"/>
            <a:ext cx="2880000" cy="216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59028F-AB9C-AAC8-1E6E-D9A46DE7F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7" y="2446701"/>
            <a:ext cx="5760000" cy="432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8030C9-C133-6E8D-E201-2B9B644DD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63" y="3166701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E8BC481-87BA-0AEB-9E19-A75AD028C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5" y="147424"/>
            <a:ext cx="4320000" cy="32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A353FA-DE8A-94AE-7A29-8C32E713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25" y="147424"/>
            <a:ext cx="4320000" cy="324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F28DA2-6368-A5E3-D243-95EEE0C5E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496315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1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383BAB-4CE1-7972-A15B-2E49A86E59F8}"/>
              </a:ext>
            </a:extLst>
          </p:cNvPr>
          <p:cNvSpPr txBox="1"/>
          <p:nvPr/>
        </p:nvSpPr>
        <p:spPr>
          <a:xfrm>
            <a:off x="569451" y="362180"/>
            <a:ext cx="963977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Realizzazione del carnevale</a:t>
            </a:r>
            <a:endParaRPr lang="it-I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622BBF-6FE4-8CCE-768D-E09B052E892B}"/>
              </a:ext>
            </a:extLst>
          </p:cNvPr>
          <p:cNvSpPr txBox="1"/>
          <p:nvPr/>
        </p:nvSpPr>
        <p:spPr>
          <a:xfrm>
            <a:off x="8880049" y="1021015"/>
            <a:ext cx="238585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 1982</a:t>
            </a:r>
            <a:endParaRPr lang="it-I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A34290-1839-73BC-8F3F-31C85664A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9" y="1273665"/>
            <a:ext cx="7930141" cy="53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951</TotalTime>
  <Words>327</Words>
  <Application>Microsoft Office PowerPoint</Application>
  <PresentationFormat>Widescreen</PresentationFormat>
  <Paragraphs>64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Almonte</dc:creator>
  <cp:lastModifiedBy>Utente</cp:lastModifiedBy>
  <cp:revision>20</cp:revision>
  <dcterms:created xsi:type="dcterms:W3CDTF">2023-04-27T20:47:49Z</dcterms:created>
  <dcterms:modified xsi:type="dcterms:W3CDTF">2023-05-05T09:42:39Z</dcterms:modified>
</cp:coreProperties>
</file>